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86" r:id="rId3"/>
    <p:sldId id="991" r:id="rId4"/>
    <p:sldId id="998" r:id="rId5"/>
    <p:sldId id="999" r:id="rId6"/>
    <p:sldId id="993" r:id="rId7"/>
    <p:sldId id="1000" r:id="rId8"/>
    <p:sldId id="994" r:id="rId9"/>
    <p:sldId id="1001" r:id="rId10"/>
    <p:sldId id="1002" r:id="rId11"/>
    <p:sldId id="995" r:id="rId12"/>
    <p:sldId id="996" r:id="rId13"/>
    <p:sldId id="1003" r:id="rId14"/>
    <p:sldId id="1004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She’s my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Fun time—Song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628800"/>
            <a:ext cx="11521280" cy="29523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9456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句子补全对话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先快速通读对话，抓住主题，理解大意；再分析上下文，紧扣问答逻辑、指代关联，借助逻辑连接词判断句子关系，同时匹配句子风格和语气；最后将所选句子代入对话，检查是否通顺合理。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628800"/>
            <a:ext cx="2016820" cy="64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4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根据杨玲对家人的介绍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找到正确的人物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完成信息表。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填序号，有一项多余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9979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Yang Ling.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family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 tall 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my dad. He can sing. He is very nice. The short woman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my mum. She is pretty. She can dance. Lily is my cousin. She is very cute and beautiful. She can draw. 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mum is my aunt and she is tall. She can cook well. Her dad is my uncle and he is tall too. He can run fast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them all.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9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8470656" cy="599212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91222" y="1492784"/>
            <a:ext cx="3096344" cy="5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20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830" y="1234462"/>
            <a:ext cx="9505056" cy="55664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597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 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234998"/>
              </p:ext>
            </p:extLst>
          </p:nvPr>
        </p:nvGraphicFramePr>
        <p:xfrm>
          <a:off x="360852" y="2036792"/>
          <a:ext cx="11422985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3514413">
                  <a:extLst>
                    <a:ext uri="{9D8B030D-6E8A-4147-A177-3AD203B41FA5}">
                      <a16:colId xmlns:a16="http://schemas.microsoft.com/office/drawing/2014/main" val="3537140684"/>
                    </a:ext>
                  </a:extLst>
                </a:gridCol>
                <a:gridCol w="4394159">
                  <a:extLst>
                    <a:ext uri="{9D8B030D-6E8A-4147-A177-3AD203B41FA5}">
                      <a16:colId xmlns:a16="http://schemas.microsoft.com/office/drawing/2014/main" val="1365945093"/>
                    </a:ext>
                  </a:extLst>
                </a:gridCol>
                <a:gridCol w="3514413">
                  <a:extLst>
                    <a:ext uri="{9D8B030D-6E8A-4147-A177-3AD203B41FA5}">
                      <a16:colId xmlns:a16="http://schemas.microsoft.com/office/drawing/2014/main" val="6898564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Person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人物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Characteristic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Ability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87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tall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run fast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49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tall and nice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sing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44345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tall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cook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3331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short and pretty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dance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7143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cute and beautiful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draw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278655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630710" y="278092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25732" y="343381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619610" y="407298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⑤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630710" y="468930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619610" y="535405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宋体" panose="02010600030101010101" pitchFamily="2" charset="-122"/>
              </a:rPr>
              <a:t>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686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0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“Her dad is my uncle and he is tall too. He can run fast.”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可知，表格的第一个人物是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 tall man is my dad. He can sing. He is very nice.”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可知，表格的第二个人物是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“Her mum is my aunt and she is tall. She can cook well.”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可知，表格的第三个人物是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18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5249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 short woman is my mum. She is pretty. She can dance.”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可知，表格的第四个人物是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“Lily is my cousin. She is very cute and beautiful. She can draw.”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可知，表格的第五个人物是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09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404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08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0827" y="1052736"/>
            <a:ext cx="11331003" cy="64807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14718"/>
            <a:ext cx="532859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my cousin. He is cute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qq06.jpg" descr="id:21474908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861048"/>
            <a:ext cx="10311434" cy="223224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92766" y="566124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49256" y="566582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3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897422" y="564208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849750" y="566124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5689446" y="2414718"/>
            <a:ext cx="53743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my aunt. She is tall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980109"/>
            <a:ext cx="393415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She is short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5689446" y="2980109"/>
            <a:ext cx="587836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err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my uncle. He is also tall.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选出每组中不同类的一项。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father	B. cute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50590" y="2116013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表示亲属称谓，是名词；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矮的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4149080"/>
            <a:ext cx="1141498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父亲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表示亲属称谓，是名词；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表示亲属称谓，是名词。故选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6258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08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4992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	B. she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black	B. sing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like	B. cousin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1380599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是人称代词主格；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是人称代词主格；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3170989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black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黑色的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50590" y="4916024"/>
            <a:ext cx="11332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堂兄弟姐妹；表兄弟姐妹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阿姨；姑姑；舅妈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都表示亲属称谓，是名词；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0334" y="10084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556" y="273662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4648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82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340768"/>
            <a:ext cx="11665296" cy="40324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形容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词性物主代词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719994"/>
              </p:ext>
            </p:extLst>
          </p:nvPr>
        </p:nvGraphicFramePr>
        <p:xfrm>
          <a:off x="487725" y="2348880"/>
          <a:ext cx="11368121" cy="2743072"/>
        </p:xfrm>
        <a:graphic>
          <a:graphicData uri="http://schemas.openxmlformats.org/drawingml/2006/table">
            <a:tbl>
              <a:tblPr firstRow="1" firstCol="1" bandRow="1"/>
              <a:tblGrid>
                <a:gridCol w="1542949">
                  <a:extLst>
                    <a:ext uri="{9D8B030D-6E8A-4147-A177-3AD203B41FA5}">
                      <a16:colId xmlns:a16="http://schemas.microsoft.com/office/drawing/2014/main" val="1859456711"/>
                    </a:ext>
                  </a:extLst>
                </a:gridCol>
                <a:gridCol w="5944095">
                  <a:extLst>
                    <a:ext uri="{9D8B030D-6E8A-4147-A177-3AD203B41FA5}">
                      <a16:colId xmlns:a16="http://schemas.microsoft.com/office/drawing/2014/main" val="730256051"/>
                    </a:ext>
                  </a:extLst>
                </a:gridCol>
                <a:gridCol w="3881077">
                  <a:extLst>
                    <a:ext uri="{9D8B030D-6E8A-4147-A177-3AD203B41FA5}">
                      <a16:colId xmlns:a16="http://schemas.microsoft.com/office/drawing/2014/main" val="1260646182"/>
                    </a:ext>
                  </a:extLst>
                </a:gridCol>
              </a:tblGrid>
              <a:tr h="654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人称</a:t>
                      </a:r>
                      <a:endParaRPr lang="zh-CN" sz="2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单数</a:t>
                      </a:r>
                      <a:endParaRPr lang="zh-CN" sz="2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</a:t>
                      </a:r>
                      <a:endParaRPr lang="zh-CN" sz="2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270799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第一人称</a:t>
                      </a:r>
                      <a:endParaRPr lang="zh-CN" sz="2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zh-CN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我们的</a:t>
                      </a:r>
                      <a:r>
                        <a:rPr lang="zh-CN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297596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第二人称</a:t>
                      </a:r>
                      <a:endParaRPr lang="zh-CN" sz="2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你的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zh-CN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你们的</a:t>
                      </a:r>
                      <a:r>
                        <a:rPr lang="zh-CN" sz="2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05214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第三人称</a:t>
                      </a:r>
                      <a:endParaRPr lang="zh-CN" sz="2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his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他的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她的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它的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他们</a:t>
                      </a:r>
                      <a:r>
                        <a:rPr lang="en-US" sz="2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她们</a:t>
                      </a:r>
                      <a:r>
                        <a:rPr lang="en-US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它们的</a:t>
                      </a:r>
                      <a:r>
                        <a:rPr lang="zh-CN" sz="2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377682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436" y="1289013"/>
            <a:ext cx="2099753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61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878923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给下列句子或对话选择正确的图片。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B.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gh01a.jpg" descr="id:21474908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45401" y="3233084"/>
            <a:ext cx="646499" cy="771980"/>
          </a:xfrm>
          <a:prstGeom prst="rect">
            <a:avLst/>
          </a:prstGeom>
        </p:spPr>
      </p:pic>
      <p:pic>
        <p:nvPicPr>
          <p:cNvPr id="9" name="gh01b.jpg" descr="id:21474908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63358" y="3207469"/>
            <a:ext cx="646426" cy="797595"/>
          </a:xfrm>
          <a:prstGeom prst="rect">
            <a:avLst/>
          </a:prstGeom>
        </p:spPr>
      </p:pic>
      <p:pic>
        <p:nvPicPr>
          <p:cNvPr id="10" name="BS02.eps" descr="id:21474908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1196752"/>
            <a:ext cx="6799008" cy="639205"/>
          </a:xfrm>
          <a:prstGeom prst="rect">
            <a:avLst/>
          </a:prstGeom>
        </p:spPr>
      </p:pic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442006" y="3996290"/>
            <a:ext cx="11485848" cy="656846"/>
          </a:xfrm>
        </p:spPr>
        <p:txBody>
          <a:bodyPr/>
          <a:lstStyle/>
          <a:p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你好，陆夫人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图的女士符合题意。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982638" y="26177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15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970318"/>
          </a:xfrm>
        </p:spPr>
        <p:txBody>
          <a:bodyPr/>
          <a:lstStyle/>
          <a:p>
            <a:pPr hangingPunct="0">
              <a:lnSpc>
                <a:spcPct val="18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uncle. He’s tall.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8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		B.</a:t>
            </a:r>
          </a:p>
          <a:p>
            <a:pPr indent="1799590" hangingPunct="0">
              <a:lnSpc>
                <a:spcPct val="18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8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—Is this your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—No, she’s my aunt.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8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gh02a.jpg" descr="id:21474908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94750" y="1555811"/>
            <a:ext cx="947803" cy="1069704"/>
          </a:xfrm>
          <a:prstGeom prst="rect">
            <a:avLst/>
          </a:prstGeom>
        </p:spPr>
      </p:pic>
      <p:pic>
        <p:nvPicPr>
          <p:cNvPr id="4" name="gh02b.jpg" descr="id:21474908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240635" y="1668454"/>
            <a:ext cx="1021509" cy="1029069"/>
          </a:xfrm>
          <a:prstGeom prst="rect">
            <a:avLst/>
          </a:prstGeom>
        </p:spPr>
      </p:pic>
      <p:pic>
        <p:nvPicPr>
          <p:cNvPr id="5" name="gh03a.jpg" descr="id:21474908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03524" y="4154772"/>
            <a:ext cx="480043" cy="1074428"/>
          </a:xfrm>
          <a:prstGeom prst="rect">
            <a:avLst/>
          </a:prstGeom>
        </p:spPr>
      </p:pic>
      <p:pic>
        <p:nvPicPr>
          <p:cNvPr id="6" name="gh03b.jpg" descr="id:214749090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456338" y="4193783"/>
            <a:ext cx="286326" cy="1069705"/>
          </a:xfrm>
          <a:prstGeom prst="rect">
            <a:avLst/>
          </a:prstGeom>
        </p:spPr>
      </p:pic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550590" y="256490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这是我的叔叔。他是高的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图符合题意。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514014" y="50851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这是你的妈妈吗？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不。她是我的姑姑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图的女士符合题意。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82638" y="10335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99782" y="33378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87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711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王兵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正在给杨玲介绍自己的家人。选择合适的句子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F36B64"/>
              </a:solidFill>
              <a:latin typeface="宋体" panose="02010600030101010101" pitchFamily="2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your dad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dad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108567"/>
            <a:ext cx="3168352" cy="594066"/>
          </a:xfrm>
          <a:prstGeom prst="rect">
            <a:avLst/>
          </a:prstGeom>
        </p:spPr>
      </p:pic>
      <p:pic>
        <p:nvPicPr>
          <p:cNvPr id="4" name="km08.jpg" descr="id:21474909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78782" y="2304362"/>
            <a:ext cx="4230370" cy="147764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42930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这是你的爸爸吗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这是我的爸爸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。根据图片和句意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你好，王先生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可知，男孩应在介绍身旁的男人是谁，故选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0070" y="241385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7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1366"/>
            <a:ext cx="11485848" cy="21236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F36B64"/>
              </a:solidFill>
              <a:latin typeface="宋体" panose="02010600030101010101" pitchFamily="2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your brother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your cousin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km09.jpg" descr="id:21474909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7" y="1338352"/>
            <a:ext cx="3968359" cy="1442575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478582" y="34939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这是你的哥哥吗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这是你的表姐吗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。根据答语中的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“Yes”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1172" y="16288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64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814</Words>
  <Application>Microsoft Office PowerPoint</Application>
  <PresentationFormat>自定义</PresentationFormat>
  <Paragraphs>110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2025-06-07T05:38:33Z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